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733348b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733348b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76b9e320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76b9e320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39f10516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39f10516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76b9e320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76b9e320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32bf682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32bf682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76b9e320b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76b9e320b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highlight>
                <a:srgbClr val="E4E8EE"/>
              </a:highlight>
            </a:endParaRPr>
          </a:p>
          <a:p>
            <a:pPr indent="0" lvl="0" marL="0" rtl="0" algn="l">
              <a:spcBef>
                <a:spcPts val="0"/>
              </a:spcBef>
              <a:spcAft>
                <a:spcPts val="0"/>
              </a:spcAft>
              <a:buNone/>
            </a:pPr>
            <a:r>
              <a:t/>
            </a:r>
            <a:endParaRPr sz="1150">
              <a:solidFill>
                <a:schemeClr val="dk1"/>
              </a:solidFill>
              <a:highlight>
                <a:srgbClr val="E4E8EE"/>
              </a:highlight>
            </a:endParaRPr>
          </a:p>
          <a:p>
            <a:pPr indent="-342900" lvl="0" marL="457200" rtl="0" algn="l">
              <a:lnSpc>
                <a:spcPct val="115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There is high risk for human injury and damage to expensive capital when testing in the real world, especially with unprovened systems. </a:t>
            </a:r>
            <a:endParaRPr sz="1150">
              <a:solidFill>
                <a:schemeClr val="dk1"/>
              </a:solidFill>
              <a:highlight>
                <a:srgbClr val="E4E8EE"/>
              </a:highlight>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32bf682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32bf682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76b9e320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76b9e320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718472f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718472f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76b9e32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76b9e320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718472f0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718472f0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76b9e320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76b9e320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Times New Roman"/>
              <a:buNone/>
              <a:defRPr sz="5200">
                <a:latin typeface="Times New Roman"/>
                <a:ea typeface="Times New Roman"/>
                <a:cs typeface="Times New Roman"/>
                <a:sym typeface="Times New Roma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Times New Roman"/>
              <a:buNone/>
              <a:defRPr sz="2800">
                <a:latin typeface="Times New Roman"/>
                <a:ea typeface="Times New Roman"/>
                <a:cs typeface="Times New Roman"/>
                <a:sym typeface="Times New Rom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Times New Roman"/>
              <a:buChar char="●"/>
              <a:defRPr sz="1800">
                <a:solidFill>
                  <a:schemeClr val="dk2"/>
                </a:solidFill>
                <a:latin typeface="Times New Roman"/>
                <a:ea typeface="Times New Roman"/>
                <a:cs typeface="Times New Roman"/>
                <a:sym typeface="Times New Roman"/>
              </a:defRPr>
            </a:lvl1pPr>
            <a:lvl2pPr indent="-317500" lvl="1" marL="91440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2pPr>
            <a:lvl3pPr indent="-317500" lvl="2" marL="137160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3pPr>
            <a:lvl4pPr indent="-317500" lvl="3" marL="182880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4pPr>
            <a:lvl5pPr indent="-317500" lvl="4" marL="228600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5pPr>
            <a:lvl6pPr indent="-317500" lvl="5" marL="274320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6pPr>
            <a:lvl7pPr indent="-317500" lvl="6" marL="320040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7pPr>
            <a:lvl8pPr indent="-317500" lvl="7" marL="365760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8pPr>
            <a:lvl9pPr indent="-317500" lvl="8" marL="4114800">
              <a:lnSpc>
                <a:spcPct val="115000"/>
              </a:lnSpc>
              <a:spcBef>
                <a:spcPts val="1600"/>
              </a:spcBef>
              <a:spcAft>
                <a:spcPts val="160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142450" y="142450"/>
            <a:ext cx="8878800" cy="48102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12" y="4356288"/>
            <a:ext cx="780300" cy="78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1"/>
          <p:cNvPicPr preferRelativeResize="0"/>
          <p:nvPr/>
        </p:nvPicPr>
        <p:blipFill>
          <a:blip r:embed="rId1">
            <a:alphaModFix/>
          </a:blip>
          <a:stretch>
            <a:fillRect/>
          </a:stretch>
        </p:blipFill>
        <p:spPr>
          <a:xfrm>
            <a:off x="30225" y="4380875"/>
            <a:ext cx="750075" cy="738075"/>
          </a:xfrm>
          <a:prstGeom prst="rect">
            <a:avLst/>
          </a:prstGeom>
          <a:noFill/>
          <a:ln>
            <a:noFill/>
          </a:ln>
        </p:spPr>
      </p:pic>
      <p:sp>
        <p:nvSpPr>
          <p:cNvPr id="12" name="Google Shape;12;p1"/>
          <p:cNvSpPr txBox="1"/>
          <p:nvPr/>
        </p:nvSpPr>
        <p:spPr>
          <a:xfrm>
            <a:off x="4536175" y="4879787"/>
            <a:ext cx="4607700" cy="29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rgbClr val="666666"/>
                </a:solidFill>
                <a:latin typeface="Times New Roman"/>
                <a:ea typeface="Times New Roman"/>
                <a:cs typeface="Times New Roman"/>
                <a:sym typeface="Times New Roman"/>
              </a:rPr>
              <a:t>ENPM661 - Project 5 - Justin Albrecht, Brian Bock, Mahmoud Dahmani</a:t>
            </a:r>
            <a:endParaRPr sz="900">
              <a:solidFill>
                <a:srgbClr val="666666"/>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findingtheuniverse.com/tips-for-driving-in-usa/" TargetMode="External"/><Relationship Id="rId4" Type="http://schemas.openxmlformats.org/officeDocument/2006/relationships/hyperlink" Target="https://cochranfirmphiladelphia.com/wp-content/uploads/2018/06/Untitled-1.png" TargetMode="External"/><Relationship Id="rId9" Type="http://schemas.openxmlformats.org/officeDocument/2006/relationships/hyperlink" Target="http://clipart-library.com/overhead-car-cliparts.html" TargetMode="External"/><Relationship Id="rId5" Type="http://schemas.openxmlformats.org/officeDocument/2006/relationships/hyperlink" Target="https://www.siegfriedandjensen.com/blog/understanding-reckless-driving/" TargetMode="External"/><Relationship Id="rId6" Type="http://schemas.openxmlformats.org/officeDocument/2006/relationships/hyperlink" Target="https://texashillcountry.com/new-study-reminds-us-just-how-important-car-seat-safety-is/20374435_1220598001384173_8571822487193967772_n/" TargetMode="External"/><Relationship Id="rId7" Type="http://schemas.openxmlformats.org/officeDocument/2006/relationships/hyperlink" Target="https://www.moddb.com/groups/indie-devs/tutorials/how-to-make-a-simple-grass-texture-in-gimp" TargetMode="External"/><Relationship Id="rId8" Type="http://schemas.openxmlformats.org/officeDocument/2006/relationships/hyperlink" Target="http://ckw.phys.ncku.edu.tw/public/pub/Notes/GeneralPhysics/Powerpoint/Extra/05/11_0_0_Steering_Theroy.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p:nvPr/>
        </p:nvSpPr>
        <p:spPr>
          <a:xfrm>
            <a:off x="5688775" y="4972600"/>
            <a:ext cx="1163700" cy="13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3"/>
          <p:cNvGrpSpPr/>
          <p:nvPr/>
        </p:nvGrpSpPr>
        <p:grpSpPr>
          <a:xfrm rot="-206732">
            <a:off x="5453184" y="-469641"/>
            <a:ext cx="7402816" cy="8376744"/>
            <a:chOff x="4922957" y="-431773"/>
            <a:chExt cx="7402759" cy="8376680"/>
          </a:xfrm>
        </p:grpSpPr>
        <p:grpSp>
          <p:nvGrpSpPr>
            <p:cNvPr id="60" name="Google Shape;60;p13"/>
            <p:cNvGrpSpPr/>
            <p:nvPr/>
          </p:nvGrpSpPr>
          <p:grpSpPr>
            <a:xfrm>
              <a:off x="4922957" y="-431773"/>
              <a:ext cx="7402759" cy="8376680"/>
              <a:chOff x="4922957" y="-431773"/>
              <a:chExt cx="7402759" cy="8376680"/>
            </a:xfrm>
          </p:grpSpPr>
          <p:grpSp>
            <p:nvGrpSpPr>
              <p:cNvPr id="61" name="Google Shape;61;p13"/>
              <p:cNvGrpSpPr/>
              <p:nvPr/>
            </p:nvGrpSpPr>
            <p:grpSpPr>
              <a:xfrm>
                <a:off x="4922957" y="-431773"/>
                <a:ext cx="7402759" cy="8376680"/>
                <a:chOff x="4922957" y="-431773"/>
                <a:chExt cx="7402759" cy="8376680"/>
              </a:xfrm>
            </p:grpSpPr>
            <p:grpSp>
              <p:nvGrpSpPr>
                <p:cNvPr id="62" name="Google Shape;62;p13"/>
                <p:cNvGrpSpPr/>
                <p:nvPr/>
              </p:nvGrpSpPr>
              <p:grpSpPr>
                <a:xfrm rot="389637">
                  <a:off x="5336283" y="-84545"/>
                  <a:ext cx="6576107" cy="7682225"/>
                  <a:chOff x="6245584" y="56810"/>
                  <a:chExt cx="6576000" cy="7682100"/>
                </a:xfrm>
              </p:grpSpPr>
              <p:sp>
                <p:nvSpPr>
                  <p:cNvPr id="63" name="Google Shape;63;p13"/>
                  <p:cNvSpPr/>
                  <p:nvPr/>
                </p:nvSpPr>
                <p:spPr>
                  <a:xfrm rot="1837690">
                    <a:off x="7719621" y="507996"/>
                    <a:ext cx="3627926" cy="6779729"/>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3"/>
                  <p:cNvPicPr preferRelativeResize="0"/>
                  <p:nvPr/>
                </p:nvPicPr>
                <p:blipFill>
                  <a:blip r:embed="rId3">
                    <a:alphaModFix/>
                  </a:blip>
                  <a:stretch>
                    <a:fillRect/>
                  </a:stretch>
                </p:blipFill>
                <p:spPr>
                  <a:xfrm rot="-3547158">
                    <a:off x="7207278" y="3363844"/>
                    <a:ext cx="1597180" cy="792600"/>
                  </a:xfrm>
                  <a:prstGeom prst="rect">
                    <a:avLst/>
                  </a:prstGeom>
                  <a:noFill/>
                  <a:ln>
                    <a:noFill/>
                  </a:ln>
                </p:spPr>
              </p:pic>
              <p:cxnSp>
                <p:nvCxnSpPr>
                  <p:cNvPr id="65" name="Google Shape;65;p13"/>
                  <p:cNvCxnSpPr>
                    <a:stCxn id="63" idx="0"/>
                    <a:endCxn id="63" idx="2"/>
                  </p:cNvCxnSpPr>
                  <p:nvPr/>
                </p:nvCxnSpPr>
                <p:spPr>
                  <a:xfrm flipH="1" rot="-182786">
                    <a:off x="7653827" y="1076870"/>
                    <a:ext cx="3759513" cy="5641982"/>
                  </a:xfrm>
                  <a:prstGeom prst="straightConnector1">
                    <a:avLst/>
                  </a:prstGeom>
                  <a:noFill/>
                  <a:ln cap="flat" cmpd="sng" w="28575">
                    <a:solidFill>
                      <a:srgbClr val="F1C232"/>
                    </a:solidFill>
                    <a:prstDash val="dash"/>
                    <a:round/>
                    <a:headEnd len="med" w="med" type="none"/>
                    <a:tailEnd len="med" w="med" type="none"/>
                  </a:ln>
                </p:spPr>
              </p:cxnSp>
              <p:pic>
                <p:nvPicPr>
                  <p:cNvPr id="66" name="Google Shape;66;p13"/>
                  <p:cNvPicPr preferRelativeResize="0"/>
                  <p:nvPr/>
                </p:nvPicPr>
                <p:blipFill>
                  <a:blip r:embed="rId4">
                    <a:alphaModFix/>
                  </a:blip>
                  <a:stretch>
                    <a:fillRect/>
                  </a:stretch>
                </p:blipFill>
                <p:spPr>
                  <a:xfrm rot="-3594598">
                    <a:off x="8496800" y="3052075"/>
                    <a:ext cx="1552357" cy="772500"/>
                  </a:xfrm>
                  <a:prstGeom prst="rect">
                    <a:avLst/>
                  </a:prstGeom>
                  <a:noFill/>
                  <a:ln>
                    <a:noFill/>
                  </a:ln>
                </p:spPr>
              </p:pic>
            </p:grpSp>
            <p:cxnSp>
              <p:nvCxnSpPr>
                <p:cNvPr id="67" name="Google Shape;67;p13"/>
                <p:cNvCxnSpPr/>
                <p:nvPr/>
              </p:nvCxnSpPr>
              <p:spPr>
                <a:xfrm flipH="1">
                  <a:off x="5854384" y="463120"/>
                  <a:ext cx="4092000" cy="5405700"/>
                </a:xfrm>
                <a:prstGeom prst="straightConnector1">
                  <a:avLst/>
                </a:prstGeom>
                <a:noFill/>
                <a:ln cap="flat" cmpd="sng" w="28575">
                  <a:solidFill>
                    <a:srgbClr val="F1C232"/>
                  </a:solidFill>
                  <a:prstDash val="dash"/>
                  <a:round/>
                  <a:headEnd len="med" w="med" type="none"/>
                  <a:tailEnd len="med" w="med" type="none"/>
                </a:ln>
              </p:spPr>
            </p:cxnSp>
          </p:grpSp>
          <p:pic>
            <p:nvPicPr>
              <p:cNvPr id="68" name="Google Shape;68;p13"/>
              <p:cNvPicPr preferRelativeResize="0"/>
              <p:nvPr/>
            </p:nvPicPr>
            <p:blipFill>
              <a:blip r:embed="rId4">
                <a:alphaModFix/>
              </a:blip>
              <a:stretch>
                <a:fillRect/>
              </a:stretch>
            </p:blipFill>
            <p:spPr>
              <a:xfrm rot="-3204961">
                <a:off x="6345781" y="4570392"/>
                <a:ext cx="1552383" cy="772513"/>
              </a:xfrm>
              <a:prstGeom prst="rect">
                <a:avLst/>
              </a:prstGeom>
              <a:noFill/>
              <a:ln>
                <a:noFill/>
              </a:ln>
            </p:spPr>
          </p:pic>
        </p:grpSp>
        <p:pic>
          <p:nvPicPr>
            <p:cNvPr id="69" name="Google Shape;69;p13"/>
            <p:cNvPicPr preferRelativeResize="0"/>
            <p:nvPr/>
          </p:nvPicPr>
          <p:blipFill>
            <a:blip r:embed="rId5">
              <a:alphaModFix/>
            </a:blip>
            <a:stretch>
              <a:fillRect/>
            </a:stretch>
          </p:blipFill>
          <p:spPr>
            <a:xfrm rot="-3100450">
              <a:off x="8237325" y="476476"/>
              <a:ext cx="1598527" cy="792600"/>
            </a:xfrm>
            <a:prstGeom prst="rect">
              <a:avLst/>
            </a:prstGeom>
            <a:noFill/>
            <a:ln>
              <a:noFill/>
            </a:ln>
          </p:spPr>
        </p:pic>
        <p:pic>
          <p:nvPicPr>
            <p:cNvPr id="70" name="Google Shape;70;p13"/>
            <p:cNvPicPr preferRelativeResize="0"/>
            <p:nvPr/>
          </p:nvPicPr>
          <p:blipFill>
            <a:blip r:embed="rId5">
              <a:alphaModFix/>
            </a:blip>
            <a:stretch>
              <a:fillRect/>
            </a:stretch>
          </p:blipFill>
          <p:spPr>
            <a:xfrm rot="-3100450">
              <a:off x="7989675" y="4134076"/>
              <a:ext cx="1598527" cy="792600"/>
            </a:xfrm>
            <a:prstGeom prst="rect">
              <a:avLst/>
            </a:prstGeom>
            <a:noFill/>
            <a:ln>
              <a:noFill/>
            </a:ln>
          </p:spPr>
        </p:pic>
      </p:grpSp>
      <p:sp>
        <p:nvSpPr>
          <p:cNvPr id="71" name="Google Shape;71;p13"/>
          <p:cNvSpPr txBox="1"/>
          <p:nvPr>
            <p:ph type="ctrTitle"/>
          </p:nvPr>
        </p:nvSpPr>
        <p:spPr>
          <a:xfrm>
            <a:off x="0" y="570800"/>
            <a:ext cx="8520600" cy="224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RRT Motion Planning for Self </a:t>
            </a:r>
            <a:endParaRPr/>
          </a:p>
          <a:p>
            <a:pPr indent="0" lvl="0" marL="0" rtl="0" algn="ctr">
              <a:spcBef>
                <a:spcPts val="0"/>
              </a:spcBef>
              <a:spcAft>
                <a:spcPts val="0"/>
              </a:spcAft>
              <a:buClr>
                <a:schemeClr val="dk1"/>
              </a:buClr>
              <a:buSzPts val="1100"/>
              <a:buFont typeface="Arial"/>
              <a:buNone/>
            </a:pPr>
            <a:r>
              <a:rPr lang="en"/>
              <a:t>Driving Cars on a Highway</a:t>
            </a:r>
            <a:endParaRPr/>
          </a:p>
          <a:p>
            <a:pPr indent="0" lvl="0" marL="0" rtl="0" algn="ctr">
              <a:spcBef>
                <a:spcPts val="0"/>
              </a:spcBef>
              <a:spcAft>
                <a:spcPts val="0"/>
              </a:spcAft>
              <a:buNone/>
            </a:pPr>
            <a:r>
              <a:rPr lang="en" sz="3000"/>
              <a:t>ENPM661 Project 5 - Spring 2020</a:t>
            </a:r>
            <a:endParaRPr sz="3000"/>
          </a:p>
        </p:txBody>
      </p:sp>
      <p:sp>
        <p:nvSpPr>
          <p:cNvPr id="72" name="Google Shape;72;p13"/>
          <p:cNvSpPr txBox="1"/>
          <p:nvPr>
            <p:ph idx="1" type="subTitle"/>
          </p:nvPr>
        </p:nvSpPr>
        <p:spPr>
          <a:xfrm>
            <a:off x="-305875" y="30899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Justin Albrecht, Brian Bock, Mahmoud Dahmani</a:t>
            </a:r>
            <a:endParaRPr sz="18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Video</a:t>
            </a:r>
            <a:endParaRPr/>
          </a:p>
        </p:txBody>
      </p:sp>
      <p:sp>
        <p:nvSpPr>
          <p:cNvPr id="137" name="Google Shape;137;p22"/>
          <p:cNvSpPr txBox="1"/>
          <p:nvPr/>
        </p:nvSpPr>
        <p:spPr>
          <a:xfrm rot="5400000">
            <a:off x="805725" y="1938028"/>
            <a:ext cx="830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imes New Roman"/>
                <a:ea typeface="Times New Roman"/>
                <a:cs typeface="Times New Roman"/>
                <a:sym typeface="Times New Roman"/>
              </a:rPr>
              <a:t>START</a:t>
            </a:r>
            <a:endParaRPr>
              <a:solidFill>
                <a:srgbClr val="FFFFFF"/>
              </a:solidFill>
              <a:latin typeface="Times New Roman"/>
              <a:ea typeface="Times New Roman"/>
              <a:cs typeface="Times New Roman"/>
              <a:sym typeface="Times New Roman"/>
            </a:endParaRPr>
          </a:p>
        </p:txBody>
      </p:sp>
      <p:pic>
        <p:nvPicPr>
          <p:cNvPr id="138" name="Google Shape;138;p22"/>
          <p:cNvPicPr preferRelativeResize="0"/>
          <p:nvPr/>
        </p:nvPicPr>
        <p:blipFill>
          <a:blip r:embed="rId3">
            <a:alphaModFix/>
          </a:blip>
          <a:stretch>
            <a:fillRect/>
          </a:stretch>
        </p:blipFill>
        <p:spPr>
          <a:xfrm>
            <a:off x="762000" y="999800"/>
            <a:ext cx="7620000" cy="346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44" name="Google Shape;144;p23"/>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[1] National Center for Statistics and Analysis, “2018 Fatal Motor Vehicle Crashes: Overview. (Traffic Safety Facts Research Note. Report No. DOT HS 812 826),” October 2019. [Online]. Available: https://crashstats.nhtsa.dot.gov/Api/Public/ViewPublication/812826</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[2] NHTSA, “AUTOMATED DRIVING SYSTEMS 2.0 A Vision for Safety,” September 2017. [Online]. Available:</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https://www.nhtsa.gov/sites/nhtsa.dot.gov/files/documents/13069a-ads2.0 090617 v9a tag.pdf</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[3] Santok Singh, “Critical reasons for crashes investigated in the National Motor Vehicle Crash Causation Survey. (Traffic Safety Facts Crash Stats. Report No. DOT HS 812 115),” February 2015. [Online]. Available: https://crashstats.nhtsa.dot.gov/Api/Public/ViewPublication/812115</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[4] SAE, “Taxonomy and Definitions for Terms Related to On-Road Motor Vehicle Automated Driving Systems J3016 201401,” January 2014. [Online]. Available: https://saemobilus.sae.org/download/?saetkn= 7Ab97uLiFw&amp;method=downloadDocument&amp;contentType=pdf&amp;prodCode=J3016 201806&amp;cid=1000408663</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[5] Bureau of Transportation Statistics, “U.S. Passenger-Miles,” 2018. [Online]. Available: https://www.bts.gov/ content/us-passenger-miles</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[6] A. Dosovitskiy, G. Ros, F. Codevilla, A. Lopez, and V. Koltun, “CARLA: An open urban driving simulator,” in Proceedings of the 1st Annual Conference on Robot Learning, 2017, pp. 1–16. [Online]. Available: http://proceedings.mlr.press/v78/dosovitskiy17a/dosovitskiy17a.pdf</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[7] P. Robbel, M. Maass, R. D. T. M. Meijs, M. Harb, and et al., “Safety first for automated driving,” 2019. [Online]. Available: http://apollo.auto/docment/Safety First for Automated Driving handover to PR.pdf</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[8] L. Han, Q. H. Do, and S. Mita, “Unified path planner for parking an autonomous vehicle based on rrt,” in 2011 IEEE International Conference on Robotics and Automation, 2011, pp. 5622–5627.</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[9] Y. Wang, D. K. Jha, and Y. Akemi, “A two-stage rrt path planner for automated parking,” in 2017 13th IEEE Conference on Automation Science and Engineering (CASE), 2017, pp. 496–502. [Online]. Available: https://ieeexplore.ieee.org/document/8256153</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[10] M. C ́ap, P. Nov ́ak, J. Vokˇr ́ınek, and M. Pˇechouˇcek, “Multi-agent rrt*: Sampling-based cooperative pathfinding</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(extended abstract),” 2013.</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[11] A. Sintov and A. Shapiro, “Time-based rrt algorithm for rendezvous planning of two dynamic systems,” in 2014</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IEEE International Conference on Robotics and Automation (ICRA), 2014, pp. 6745–6750.</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[12] D. Dolgov, S. Thrun, M. Montemerlo, and J. Diebel, “Path planning for autonomous vehicles in unknown semi-structured environments,” The International Journal of Robotics Research, vol. 29, no. 5, pp. 485–501, 2010. [Online]. Available: https://doi.org/10.1177/0278364909359210</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[13] S. Klemm, J. Oberl ̈ander, A. Hermann, A. Roennau, T. Schamm, J. M. Zollner, and R. Dillmann, “Rrt*- connect: Faster, asymptotically optimal motion planning,” in 2015 IEEE International Conference on Robotics and Biomimetics (ROBIO), 2015, pp. 1670–1677.</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[14] I. Noreen, A. Khan, and Z. Habib, “A Comparison of RRT, RRT* and RRT*-Smart Path Planning Algorithms,” IJCSNS International Journal of Computer Science and Network Security, vol. 16, no. 10, October 2016. [Online]. Available: http://222.124.154.59/politala/1.%20Jurusan/Teknik%20Informatika/19.%20e-journal/ Jurnal%20Internasional%20TI/IJCSNS/2016%20Vol.%2016%20No.%2010/20161004 A%20Compar%20ison% 20of%20RRT,%20RRT%20and%20RRT%20-%20Smart%20Path%20Planning%20Algorithms.pdf</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[15] ——, “Optimal Path Planning using RRT* based Approaches: A Survey and Future Directions,” (IJACSA) International Journal of Advanced Computer Science and Applications, vol. 7, no. 11, 2016. [Online]. Available: https://pdfs.semanticscholar.org/9c35/2fec7a86c875eec17fc054106414b6914b7d.pdf</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700">
                <a:solidFill>
                  <a:schemeClr val="dk1"/>
                </a:solidFill>
                <a:latin typeface="Arial"/>
                <a:ea typeface="Arial"/>
                <a:cs typeface="Arial"/>
                <a:sym typeface="Arial"/>
              </a:rPr>
              <a:t>[16] S. M. LaValle, Planning Algorithms. Cambridge, U.K.: Cambridge University Press, 2006. [Online]. Available: http://planning.cs.uiuc.edu/</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a:t>
            </a:r>
            <a:endParaRPr/>
          </a:p>
        </p:txBody>
      </p:sp>
      <p:sp>
        <p:nvSpPr>
          <p:cNvPr id="150" name="Google Shape;15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https://www.findingtheuniverse.com/tips-for-driving-in-usa/</a:t>
            </a:r>
            <a:endParaRPr/>
          </a:p>
          <a:p>
            <a:pPr indent="0" lvl="0" marL="0" rtl="0" algn="l">
              <a:spcBef>
                <a:spcPts val="1600"/>
              </a:spcBef>
              <a:spcAft>
                <a:spcPts val="0"/>
              </a:spcAft>
              <a:buNone/>
            </a:pPr>
            <a:r>
              <a:rPr lang="en" u="sng">
                <a:solidFill>
                  <a:schemeClr val="hlink"/>
                </a:solidFill>
                <a:hlinkClick r:id="rId4"/>
              </a:rPr>
              <a:t>https://cochranfirmphiladelphia.com/wp-content/uploads/2018/06/Untitled-1.png</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5"/>
              </a:rPr>
              <a:t>https://www.siegfriedandjensen.com/blog/understanding-reckless-driving/</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6"/>
              </a:rPr>
              <a:t>https://texashillcountry.com/new-study-reminds-us-just-how-important-car-seat-safety-is/20374435_1220598001384173_8571822487193967772_n/</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7"/>
              </a:rPr>
              <a:t>https://www.moddb.com/groups/indie-devs/tutorials/how-to-make-a-simple-grass-texture-in-gimp</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8"/>
              </a:rPr>
              <a:t>http://ckw.phys.ncku.edu.tw/public/pub/Notes/GeneralPhysics/Powerpoint/Extra/05/11_0_0_Steering_Theroy.pdf</a:t>
            </a:r>
            <a:endParaRPr/>
          </a:p>
          <a:p>
            <a:pPr indent="0" lvl="0" marL="0" rtl="0" algn="l">
              <a:spcBef>
                <a:spcPts val="1600"/>
              </a:spcBef>
              <a:spcAft>
                <a:spcPts val="1600"/>
              </a:spcAft>
              <a:buNone/>
            </a:pPr>
            <a:r>
              <a:rPr lang="en" sz="1100" u="sng">
                <a:solidFill>
                  <a:schemeClr val="hlink"/>
                </a:solidFill>
                <a:latin typeface="Arial"/>
                <a:ea typeface="Arial"/>
                <a:cs typeface="Arial"/>
                <a:sym typeface="Arial"/>
                <a:hlinkClick r:id="rId9"/>
              </a:rPr>
              <a:t>http://clipart-library.com/overhead-car-cliparts.html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 Why Autonomous Cars?</a:t>
            </a:r>
            <a:endParaRPr/>
          </a:p>
        </p:txBody>
      </p:sp>
      <p:sp>
        <p:nvSpPr>
          <p:cNvPr id="78" name="Google Shape;78;p14"/>
          <p:cNvSpPr txBox="1"/>
          <p:nvPr>
            <p:ph idx="1" type="body"/>
          </p:nvPr>
        </p:nvSpPr>
        <p:spPr>
          <a:xfrm>
            <a:off x="311700" y="1000075"/>
            <a:ext cx="573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2018, 36,560 people were killed in motor vehicle crashes. </a:t>
            </a:r>
            <a:endParaRPr/>
          </a:p>
          <a:p>
            <a:pPr indent="-342900" lvl="0" marL="457200" rtl="0" algn="l">
              <a:spcBef>
                <a:spcPts val="0"/>
              </a:spcBef>
              <a:spcAft>
                <a:spcPts val="0"/>
              </a:spcAft>
              <a:buSzPts val="1800"/>
              <a:buChar char="-"/>
            </a:pPr>
            <a:r>
              <a:rPr lang="en"/>
              <a:t>9 out of 10 (94%) serious roadway crashes occur due to human behavior [1] [2] [3]</a:t>
            </a:r>
            <a:endParaRPr/>
          </a:p>
          <a:p>
            <a:pPr indent="-342900" lvl="0" marL="457200" rtl="0" algn="l">
              <a:spcBef>
                <a:spcPts val="0"/>
              </a:spcBef>
              <a:spcAft>
                <a:spcPts val="0"/>
              </a:spcAft>
              <a:buSzPts val="1800"/>
              <a:buChar char="-"/>
            </a:pPr>
            <a:r>
              <a:rPr lang="en"/>
              <a:t>Humans get distracted, fatigued, angry, and even at our best, have limited FOV and attention</a:t>
            </a:r>
            <a:endParaRPr/>
          </a:p>
          <a:p>
            <a:pPr indent="-342900" lvl="0" marL="457200" rtl="0" algn="l">
              <a:spcBef>
                <a:spcPts val="0"/>
              </a:spcBef>
              <a:spcAft>
                <a:spcPts val="0"/>
              </a:spcAft>
              <a:buSzPts val="1800"/>
              <a:buChar char="-"/>
            </a:pPr>
            <a:r>
              <a:rPr lang="en"/>
              <a:t>There is significant opportunity for improved safety by phasing out human drivers in favor of autonomously driven cars</a:t>
            </a:r>
            <a:endParaRPr/>
          </a:p>
        </p:txBody>
      </p:sp>
      <p:pic>
        <p:nvPicPr>
          <p:cNvPr id="79" name="Google Shape;79;p14"/>
          <p:cNvPicPr preferRelativeResize="0"/>
          <p:nvPr/>
        </p:nvPicPr>
        <p:blipFill>
          <a:blip r:embed="rId3">
            <a:alphaModFix/>
          </a:blip>
          <a:stretch>
            <a:fillRect/>
          </a:stretch>
        </p:blipFill>
        <p:spPr>
          <a:xfrm>
            <a:off x="6143025" y="291743"/>
            <a:ext cx="2500413" cy="1667756"/>
          </a:xfrm>
          <a:prstGeom prst="rect">
            <a:avLst/>
          </a:prstGeom>
          <a:noFill/>
          <a:ln>
            <a:noFill/>
          </a:ln>
        </p:spPr>
      </p:pic>
      <p:pic>
        <p:nvPicPr>
          <p:cNvPr id="80" name="Google Shape;80;p14"/>
          <p:cNvPicPr preferRelativeResize="0"/>
          <p:nvPr/>
        </p:nvPicPr>
        <p:blipFill rotWithShape="1">
          <a:blip r:embed="rId4">
            <a:alphaModFix/>
          </a:blip>
          <a:srcRect b="19517" l="0" r="0" t="31170"/>
          <a:stretch/>
        </p:blipFill>
        <p:spPr>
          <a:xfrm>
            <a:off x="3775625" y="3718725"/>
            <a:ext cx="3880000" cy="1194851"/>
          </a:xfrm>
          <a:prstGeom prst="rect">
            <a:avLst/>
          </a:prstGeom>
          <a:noFill/>
          <a:ln>
            <a:noFill/>
          </a:ln>
        </p:spPr>
      </p:pic>
      <p:pic>
        <p:nvPicPr>
          <p:cNvPr id="81" name="Google Shape;81;p14"/>
          <p:cNvPicPr preferRelativeResize="0"/>
          <p:nvPr/>
        </p:nvPicPr>
        <p:blipFill>
          <a:blip r:embed="rId5">
            <a:alphaModFix/>
          </a:blip>
          <a:stretch>
            <a:fillRect/>
          </a:stretch>
        </p:blipFill>
        <p:spPr>
          <a:xfrm>
            <a:off x="6507375" y="2044211"/>
            <a:ext cx="2383024" cy="1589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simulation?</a:t>
            </a:r>
            <a:endParaRPr/>
          </a:p>
        </p:txBody>
      </p:sp>
      <p:sp>
        <p:nvSpPr>
          <p:cNvPr id="87" name="Google Shape;87;p15"/>
          <p:cNvSpPr txBox="1"/>
          <p:nvPr>
            <p:ph idx="1" type="body"/>
          </p:nvPr>
        </p:nvSpPr>
        <p:spPr>
          <a:xfrm>
            <a:off x="81775" y="982150"/>
            <a:ext cx="5812800" cy="241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Testing  new  autonomous  vehicle  algorithms  in  the  real  world  can  be  both  expensive  and  dangerous, especially when human-occupied vehicles are nearby. </a:t>
            </a:r>
            <a:endParaRPr/>
          </a:p>
          <a:p>
            <a:pPr indent="-342900" lvl="0" marL="457200" rtl="0" algn="l">
              <a:spcBef>
                <a:spcPts val="0"/>
              </a:spcBef>
              <a:spcAft>
                <a:spcPts val="0"/>
              </a:spcAft>
              <a:buSzPts val="1800"/>
              <a:buChar char="-"/>
            </a:pPr>
            <a:r>
              <a:rPr lang="en"/>
              <a:t>According to the Bureau  of  Transportation  Statistics,  in  2017,  vehicles  drove over  5.5  million  miles  on  US  highways</a:t>
            </a:r>
            <a:endParaRPr/>
          </a:p>
        </p:txBody>
      </p:sp>
      <p:pic>
        <p:nvPicPr>
          <p:cNvPr id="88" name="Google Shape;88;p15"/>
          <p:cNvPicPr preferRelativeResize="0"/>
          <p:nvPr/>
        </p:nvPicPr>
        <p:blipFill>
          <a:blip r:embed="rId3">
            <a:alphaModFix/>
          </a:blip>
          <a:stretch>
            <a:fillRect/>
          </a:stretch>
        </p:blipFill>
        <p:spPr>
          <a:xfrm>
            <a:off x="5812816" y="391725"/>
            <a:ext cx="3019484" cy="2415600"/>
          </a:xfrm>
          <a:prstGeom prst="rect">
            <a:avLst/>
          </a:prstGeom>
          <a:noFill/>
          <a:ln>
            <a:noFill/>
          </a:ln>
        </p:spPr>
      </p:pic>
      <p:sp>
        <p:nvSpPr>
          <p:cNvPr id="89" name="Google Shape;89;p15"/>
          <p:cNvSpPr txBox="1"/>
          <p:nvPr/>
        </p:nvSpPr>
        <p:spPr>
          <a:xfrm>
            <a:off x="83844" y="2912350"/>
            <a:ext cx="86025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In simulation, any number of cars can be driven through greatly varied situations, offering companies a safe venue to test their algorithms and strategies and train their autonomous driving intelligences [6].  </a:t>
            </a:r>
            <a:endParaRPr sz="18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Through simulation, engineers can test, refine, and validate their systems, building confidence for ultimate real world tests. </a:t>
            </a:r>
            <a:endParaRPr sz="1800">
              <a:solidFill>
                <a:schemeClr val="dk2"/>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95" name="Google Shape;95;p16"/>
          <p:cNvSpPr txBox="1"/>
          <p:nvPr>
            <p:ph idx="1" type="body"/>
          </p:nvPr>
        </p:nvSpPr>
        <p:spPr>
          <a:xfrm>
            <a:off x="152400" y="916625"/>
            <a:ext cx="5576100" cy="400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Build out a long road with other cars as obstacles</a:t>
            </a:r>
            <a:endParaRPr/>
          </a:p>
          <a:p>
            <a:pPr indent="-342900" lvl="0" marL="457200" rtl="0" algn="l">
              <a:spcBef>
                <a:spcPts val="0"/>
              </a:spcBef>
              <a:spcAft>
                <a:spcPts val="0"/>
              </a:spcAft>
              <a:buSzPts val="1800"/>
              <a:buChar char="-"/>
            </a:pPr>
            <a:r>
              <a:rPr lang="en"/>
              <a:t>Use RRT to generate a tree navigating from the start to end of the road</a:t>
            </a:r>
            <a:endParaRPr/>
          </a:p>
          <a:p>
            <a:pPr indent="-342900" lvl="0" marL="457200" rtl="0" algn="l">
              <a:spcBef>
                <a:spcPts val="0"/>
              </a:spcBef>
              <a:spcAft>
                <a:spcPts val="0"/>
              </a:spcAft>
              <a:buSzPts val="1800"/>
              <a:buChar char="-"/>
            </a:pPr>
            <a:r>
              <a:rPr lang="en"/>
              <a:t>Use vehicle motion constraints to define action set</a:t>
            </a:r>
            <a:endParaRPr/>
          </a:p>
          <a:p>
            <a:pPr indent="-342900" lvl="0" marL="457200" rtl="0" algn="l">
              <a:spcBef>
                <a:spcPts val="0"/>
              </a:spcBef>
              <a:spcAft>
                <a:spcPts val="0"/>
              </a:spcAft>
              <a:buSzPts val="1800"/>
              <a:buChar char="-"/>
            </a:pPr>
            <a:r>
              <a:rPr lang="en"/>
              <a:t>Generate feasible actions corresponding to the path found by RRT.</a:t>
            </a:r>
            <a:endParaRPr/>
          </a:p>
          <a:p>
            <a:pPr indent="-342900" lvl="0" marL="457200" rtl="0" algn="l">
              <a:spcBef>
                <a:spcPts val="0"/>
              </a:spcBef>
              <a:spcAft>
                <a:spcPts val="0"/>
              </a:spcAft>
              <a:buSzPts val="1800"/>
              <a:buChar char="-"/>
            </a:pPr>
            <a:r>
              <a:rPr lang="en"/>
              <a:t>Reinvoke the planner whenever our current plan is not valid (newly sensed obstacles impact our plan)</a:t>
            </a:r>
            <a:endParaRPr/>
          </a:p>
          <a:p>
            <a:pPr indent="-342900" lvl="0" marL="457200" rtl="0" algn="l">
              <a:spcBef>
                <a:spcPts val="0"/>
              </a:spcBef>
              <a:spcAft>
                <a:spcPts val="0"/>
              </a:spcAft>
              <a:buSzPts val="1800"/>
              <a:buChar char="-"/>
            </a:pPr>
            <a:r>
              <a:rPr lang="en"/>
              <a:t>Drive the car using the nonholonomic constraints from the start to the goal</a:t>
            </a:r>
            <a:endParaRPr/>
          </a:p>
        </p:txBody>
      </p:sp>
      <p:pic>
        <p:nvPicPr>
          <p:cNvPr id="96" name="Google Shape;96;p16"/>
          <p:cNvPicPr preferRelativeResize="0"/>
          <p:nvPr/>
        </p:nvPicPr>
        <p:blipFill rotWithShape="1">
          <a:blip r:embed="rId3">
            <a:alphaModFix/>
          </a:blip>
          <a:srcRect b="0" l="16653" r="13838" t="0"/>
          <a:stretch/>
        </p:blipFill>
        <p:spPr>
          <a:xfrm>
            <a:off x="5505594" y="1017725"/>
            <a:ext cx="3504682" cy="283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Motion Planning</a:t>
            </a:r>
            <a:endParaRPr/>
          </a:p>
        </p:txBody>
      </p:sp>
      <p:sp>
        <p:nvSpPr>
          <p:cNvPr id="102" name="Google Shape;10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By leveraging the nature of highway-driving, and assuming that the car maintains a constant speed, we managed to simplify the design of the motion planner.</a:t>
            </a:r>
            <a:endParaRPr/>
          </a:p>
        </p:txBody>
      </p:sp>
      <p:pic>
        <p:nvPicPr>
          <p:cNvPr id="103" name="Google Shape;103;p17"/>
          <p:cNvPicPr preferRelativeResize="0"/>
          <p:nvPr/>
        </p:nvPicPr>
        <p:blipFill>
          <a:blip r:embed="rId3">
            <a:alphaModFix/>
          </a:blip>
          <a:stretch>
            <a:fillRect/>
          </a:stretch>
        </p:blipFill>
        <p:spPr>
          <a:xfrm>
            <a:off x="360025" y="2151325"/>
            <a:ext cx="8423950" cy="171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 Planner</a:t>
            </a:r>
            <a:endParaRPr/>
          </a:p>
        </p:txBody>
      </p:sp>
      <p:sp>
        <p:nvSpPr>
          <p:cNvPr id="109" name="Google Shape;109;p18"/>
          <p:cNvSpPr txBox="1"/>
          <p:nvPr>
            <p:ph idx="1" type="body"/>
          </p:nvPr>
        </p:nvSpPr>
        <p:spPr>
          <a:xfrm>
            <a:off x="311700" y="925875"/>
            <a:ext cx="8520600" cy="370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RRT </a:t>
            </a:r>
            <a:r>
              <a:rPr b="1" lang="en"/>
              <a:t>Algorithm</a:t>
            </a:r>
            <a:endParaRPr b="1"/>
          </a:p>
          <a:p>
            <a:pPr indent="-342900" lvl="0" marL="457200" rtl="0" algn="l">
              <a:lnSpc>
                <a:spcPct val="100000"/>
              </a:lnSpc>
              <a:spcBef>
                <a:spcPts val="0"/>
              </a:spcBef>
              <a:spcAft>
                <a:spcPts val="0"/>
              </a:spcAft>
              <a:buSzPts val="1800"/>
              <a:buAutoNum type="arabicPeriod"/>
            </a:pPr>
            <a:r>
              <a:rPr i="1" lang="en"/>
              <a:t>T</a:t>
            </a:r>
            <a:r>
              <a:rPr lang="en"/>
              <a:t>.init(</a:t>
            </a:r>
            <a:r>
              <a:rPr i="1" lang="en"/>
              <a:t>q</a:t>
            </a:r>
            <a:r>
              <a:rPr lang="en"/>
              <a:t>_</a:t>
            </a:r>
            <a:r>
              <a:rPr i="1" lang="en"/>
              <a:t>start</a:t>
            </a:r>
            <a:r>
              <a:rPr lang="en"/>
              <a:t>)</a:t>
            </a:r>
            <a:endParaRPr/>
          </a:p>
          <a:p>
            <a:pPr indent="-342900" lvl="0" marL="457200" rtl="0" algn="l">
              <a:lnSpc>
                <a:spcPct val="100000"/>
              </a:lnSpc>
              <a:spcBef>
                <a:spcPts val="0"/>
              </a:spcBef>
              <a:spcAft>
                <a:spcPts val="0"/>
              </a:spcAft>
              <a:buSzPts val="1800"/>
              <a:buAutoNum type="arabicPeriod"/>
            </a:pPr>
            <a:r>
              <a:rPr i="1" lang="en"/>
              <a:t>q</a:t>
            </a:r>
            <a:r>
              <a:rPr lang="en"/>
              <a:t>_</a:t>
            </a:r>
            <a:r>
              <a:rPr i="1" lang="en"/>
              <a:t>sample</a:t>
            </a:r>
            <a:r>
              <a:rPr lang="en"/>
              <a:t>	 =  Random_Configuration(</a:t>
            </a:r>
            <a:r>
              <a:rPr i="1" lang="en"/>
              <a:t>C</a:t>
            </a:r>
            <a:r>
              <a:rPr lang="en"/>
              <a:t>)</a:t>
            </a:r>
            <a:endParaRPr/>
          </a:p>
          <a:p>
            <a:pPr indent="-342900" lvl="0" marL="457200" rtl="0" algn="l">
              <a:lnSpc>
                <a:spcPct val="100000"/>
              </a:lnSpc>
              <a:spcBef>
                <a:spcPts val="0"/>
              </a:spcBef>
              <a:spcAft>
                <a:spcPts val="0"/>
              </a:spcAft>
              <a:buSzPts val="1800"/>
              <a:buAutoNum type="arabicPeriod"/>
            </a:pPr>
            <a:r>
              <a:rPr i="1" lang="en"/>
              <a:t>q</a:t>
            </a:r>
            <a:r>
              <a:rPr lang="en"/>
              <a:t>_</a:t>
            </a:r>
            <a:r>
              <a:rPr i="1" lang="en"/>
              <a:t>near</a:t>
            </a:r>
            <a:r>
              <a:rPr lang="en"/>
              <a:t> 	 =  Nearest(</a:t>
            </a:r>
            <a:r>
              <a:rPr i="1" lang="en"/>
              <a:t>T</a:t>
            </a:r>
            <a:r>
              <a:rPr lang="en"/>
              <a:t>, </a:t>
            </a:r>
            <a:r>
              <a:rPr i="1" lang="en"/>
              <a:t>q</a:t>
            </a:r>
            <a:r>
              <a:rPr lang="en"/>
              <a:t>_</a:t>
            </a:r>
            <a:r>
              <a:rPr i="1" lang="en"/>
              <a:t>sample</a:t>
            </a:r>
            <a:r>
              <a:rPr lang="en"/>
              <a:t>)</a:t>
            </a:r>
            <a:endParaRPr/>
          </a:p>
          <a:p>
            <a:pPr indent="-342900" lvl="0" marL="457200" rtl="0" algn="l">
              <a:lnSpc>
                <a:spcPct val="100000"/>
              </a:lnSpc>
              <a:spcBef>
                <a:spcPts val="0"/>
              </a:spcBef>
              <a:spcAft>
                <a:spcPts val="0"/>
              </a:spcAft>
              <a:buSzPts val="1800"/>
              <a:buAutoNum type="arabicPeriod"/>
            </a:pPr>
            <a:r>
              <a:rPr i="1" lang="en"/>
              <a:t>q</a:t>
            </a:r>
            <a:r>
              <a:rPr lang="en"/>
              <a:t>_</a:t>
            </a:r>
            <a:r>
              <a:rPr i="1" lang="en"/>
              <a:t>new</a:t>
            </a:r>
            <a:r>
              <a:rPr lang="en"/>
              <a:t> 	 =  Stopping_Configuration(</a:t>
            </a:r>
            <a:r>
              <a:rPr i="1" lang="en"/>
              <a:t>q</a:t>
            </a:r>
            <a:r>
              <a:rPr lang="en"/>
              <a:t>_</a:t>
            </a:r>
            <a:r>
              <a:rPr i="1" lang="en"/>
              <a:t>near</a:t>
            </a:r>
            <a:r>
              <a:rPr lang="en"/>
              <a:t>, </a:t>
            </a:r>
            <a:r>
              <a:rPr i="1" lang="en"/>
              <a:t>q</a:t>
            </a:r>
            <a:r>
              <a:rPr lang="en"/>
              <a:t>_</a:t>
            </a:r>
            <a:r>
              <a:rPr i="1" lang="en"/>
              <a:t>sample</a:t>
            </a:r>
            <a:r>
              <a:rPr lang="en"/>
              <a:t>, distance)</a:t>
            </a:r>
            <a:endParaRPr/>
          </a:p>
          <a:p>
            <a:pPr indent="-342900" lvl="0" marL="457200" rtl="0" algn="l">
              <a:lnSpc>
                <a:spcPct val="100000"/>
              </a:lnSpc>
              <a:spcBef>
                <a:spcPts val="0"/>
              </a:spcBef>
              <a:spcAft>
                <a:spcPts val="0"/>
              </a:spcAft>
              <a:buSzPts val="1800"/>
              <a:buAutoNum type="arabicPeriod"/>
            </a:pPr>
            <a:r>
              <a:rPr lang="en"/>
              <a:t>If there exists an obstacle-free path from </a:t>
            </a:r>
            <a:r>
              <a:rPr i="1" lang="en"/>
              <a:t>q</a:t>
            </a:r>
            <a:r>
              <a:rPr lang="en"/>
              <a:t>_</a:t>
            </a:r>
            <a:r>
              <a:rPr i="1" lang="en"/>
              <a:t>near</a:t>
            </a:r>
            <a:r>
              <a:rPr lang="en"/>
              <a:t> to </a:t>
            </a:r>
            <a:r>
              <a:rPr i="1" lang="en"/>
              <a:t>q</a:t>
            </a:r>
            <a:r>
              <a:rPr lang="en"/>
              <a:t>_</a:t>
            </a:r>
            <a:r>
              <a:rPr i="1" lang="en"/>
              <a:t>new</a:t>
            </a:r>
            <a:r>
              <a:rPr lang="en"/>
              <a:t> then</a:t>
            </a:r>
            <a:endParaRPr/>
          </a:p>
          <a:p>
            <a:pPr indent="0" lvl="0" marL="0" rtl="0" algn="l">
              <a:lnSpc>
                <a:spcPct val="100000"/>
              </a:lnSpc>
              <a:spcBef>
                <a:spcPts val="0"/>
              </a:spcBef>
              <a:spcAft>
                <a:spcPts val="0"/>
              </a:spcAft>
              <a:buNone/>
            </a:pPr>
            <a:r>
              <a:rPr lang="en"/>
              <a:t>		</a:t>
            </a:r>
            <a:r>
              <a:rPr i="1" lang="en"/>
              <a:t>T</a:t>
            </a:r>
            <a:r>
              <a:rPr lang="en"/>
              <a:t>.Add_Edge(</a:t>
            </a:r>
            <a:r>
              <a:rPr i="1" lang="en"/>
              <a:t>q</a:t>
            </a:r>
            <a:r>
              <a:rPr lang="en"/>
              <a:t>_</a:t>
            </a:r>
            <a:r>
              <a:rPr i="1" lang="en"/>
              <a:t>near</a:t>
            </a:r>
            <a:r>
              <a:rPr lang="en"/>
              <a:t>, </a:t>
            </a:r>
            <a:r>
              <a:rPr i="1" lang="en"/>
              <a:t>q</a:t>
            </a:r>
            <a:r>
              <a:rPr lang="en"/>
              <a:t>_</a:t>
            </a:r>
            <a:r>
              <a:rPr i="1" lang="en"/>
              <a:t>new</a:t>
            </a:r>
            <a:r>
              <a:rPr lang="en"/>
              <a:t>)  </a:t>
            </a:r>
            <a:endParaRPr/>
          </a:p>
          <a:p>
            <a:pPr indent="-342900" lvl="0" marL="457200" rtl="0" algn="l">
              <a:lnSpc>
                <a:spcPct val="150000"/>
              </a:lnSpc>
              <a:spcBef>
                <a:spcPts val="0"/>
              </a:spcBef>
              <a:spcAft>
                <a:spcPts val="0"/>
              </a:spcAft>
              <a:buSzPts val="1800"/>
              <a:buAutoNum type="arabicPeriod"/>
            </a:pPr>
            <a:r>
              <a:rPr lang="en"/>
              <a:t>Repeat steps 2 through 5 until </a:t>
            </a:r>
            <a:r>
              <a:rPr i="1" lang="en"/>
              <a:t>q</a:t>
            </a:r>
            <a:r>
              <a:rPr lang="en"/>
              <a:t>_</a:t>
            </a:r>
            <a:r>
              <a:rPr i="1" lang="en"/>
              <a:t>goal</a:t>
            </a:r>
            <a:r>
              <a:rPr lang="en"/>
              <a:t> is reached</a:t>
            </a:r>
            <a:endParaRPr/>
          </a:p>
          <a:p>
            <a:pPr indent="0" lvl="0" marL="0" rtl="0" algn="l">
              <a:lnSpc>
                <a:spcPct val="100000"/>
              </a:lnSpc>
              <a:spcBef>
                <a:spcPts val="0"/>
              </a:spcBef>
              <a:spcAft>
                <a:spcPts val="0"/>
              </a:spcAft>
              <a:buNone/>
            </a:pPr>
            <a:r>
              <a:rPr b="1" lang="en"/>
              <a:t>Note</a:t>
            </a:r>
            <a:r>
              <a:rPr lang="en"/>
              <a:t>: The algorithm fails and wastes much effort in running into </a:t>
            </a:r>
            <a:r>
              <a:rPr i="1" lang="en"/>
              <a:t>C</a:t>
            </a:r>
            <a:r>
              <a:rPr lang="en"/>
              <a:t>_</a:t>
            </a:r>
            <a:r>
              <a:rPr i="1" lang="en"/>
              <a:t>obs</a:t>
            </a:r>
            <a:r>
              <a:rPr lang="en"/>
              <a:t> instead of exploring the space, if </a:t>
            </a:r>
            <a:r>
              <a:rPr i="1" lang="en"/>
              <a:t>q</a:t>
            </a:r>
            <a:r>
              <a:rPr lang="en"/>
              <a:t>_</a:t>
            </a:r>
            <a:r>
              <a:rPr i="1" lang="en"/>
              <a:t>goal</a:t>
            </a:r>
            <a:r>
              <a:rPr lang="en"/>
              <a:t> is picked every iteration. That's why </a:t>
            </a:r>
            <a:r>
              <a:rPr i="1" lang="en"/>
              <a:t>q</a:t>
            </a:r>
            <a:r>
              <a:rPr lang="en"/>
              <a:t>_</a:t>
            </a:r>
            <a:r>
              <a:rPr i="1" lang="en"/>
              <a:t>goal</a:t>
            </a:r>
            <a:r>
              <a:rPr lang="en"/>
              <a:t> was rather sampled with a 5% probability to make RRT properly work.</a:t>
            </a:r>
            <a:endParaRPr/>
          </a:p>
          <a:p>
            <a:pPr indent="0" lvl="0" marL="0" rtl="0" algn="l">
              <a:lnSpc>
                <a:spcPct val="100000"/>
              </a:lnSpc>
              <a:spcBef>
                <a:spcPts val="0"/>
              </a:spcBef>
              <a:spcAft>
                <a:spcPts val="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 Planner</a:t>
            </a:r>
            <a:endParaRPr/>
          </a:p>
        </p:txBody>
      </p:sp>
      <p:sp>
        <p:nvSpPr>
          <p:cNvPr id="115" name="Google Shape;115;p1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We first defined 3 motion primitives that satisfy the differential constraints of the car: drive straight a given distance and turn right (or left) with a given steering radius.</a:t>
            </a:r>
            <a:endParaRPr/>
          </a:p>
          <a:p>
            <a:pPr indent="-342900" lvl="0" marL="457200" rtl="0" algn="l">
              <a:lnSpc>
                <a:spcPct val="115000"/>
              </a:lnSpc>
              <a:spcBef>
                <a:spcPts val="0"/>
              </a:spcBef>
              <a:spcAft>
                <a:spcPts val="0"/>
              </a:spcAft>
              <a:buSzPts val="1800"/>
              <a:buChar char="-"/>
            </a:pPr>
            <a:r>
              <a:rPr lang="en"/>
              <a:t>We then utilize them to construct our actual action set:</a:t>
            </a:r>
            <a:endParaRPr/>
          </a:p>
          <a:p>
            <a:pPr indent="457200" lvl="0" marL="0" rtl="0" algn="l">
              <a:lnSpc>
                <a:spcPct val="115000"/>
              </a:lnSpc>
              <a:spcBef>
                <a:spcPts val="0"/>
              </a:spcBef>
              <a:spcAft>
                <a:spcPts val="0"/>
              </a:spcAft>
              <a:buNone/>
            </a:pPr>
            <a:r>
              <a:rPr lang="en"/>
              <a:t>follow the current lane and merge into the right (or left) lane.</a:t>
            </a:r>
            <a:endParaRPr/>
          </a:p>
          <a:p>
            <a:pPr indent="-342900" lvl="0" marL="457200" rtl="0" algn="l">
              <a:lnSpc>
                <a:spcPct val="115000"/>
              </a:lnSpc>
              <a:spcBef>
                <a:spcPts val="0"/>
              </a:spcBef>
              <a:spcAft>
                <a:spcPts val="0"/>
              </a:spcAft>
              <a:buSzPts val="1800"/>
              <a:buChar char="-"/>
            </a:pPr>
            <a:r>
              <a:rPr lang="en"/>
              <a:t>The action planning algorithm just needs to detect whenever a path waypoint no longer lies within the current lane, and choose accordingly the merge action corresponding to the new lane the waypoint is in. If there is no such detection, the algorithm simply drives the car forward to follow the current lane.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 Motion</a:t>
            </a:r>
            <a:endParaRPr/>
          </a:p>
        </p:txBody>
      </p:sp>
      <p:sp>
        <p:nvSpPr>
          <p:cNvPr id="121" name="Google Shape;12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car we are modeling is a front wheel steer (FWS), rear wheel drive (RWD), 4 wheeled vehicle utilizing Ackerman steering. </a:t>
            </a:r>
            <a:endParaRPr/>
          </a:p>
        </p:txBody>
      </p:sp>
      <p:pic>
        <p:nvPicPr>
          <p:cNvPr id="122" name="Google Shape;122;p20"/>
          <p:cNvPicPr preferRelativeResize="0"/>
          <p:nvPr/>
        </p:nvPicPr>
        <p:blipFill rotWithShape="1">
          <a:blip r:embed="rId3">
            <a:alphaModFix/>
          </a:blip>
          <a:srcRect b="0" l="4324" r="0" t="0"/>
          <a:stretch/>
        </p:blipFill>
        <p:spPr>
          <a:xfrm>
            <a:off x="789200" y="1837150"/>
            <a:ext cx="3782800" cy="2988950"/>
          </a:xfrm>
          <a:prstGeom prst="rect">
            <a:avLst/>
          </a:prstGeom>
          <a:noFill/>
          <a:ln>
            <a:noFill/>
          </a:ln>
        </p:spPr>
      </p:pic>
      <p:pic>
        <p:nvPicPr>
          <p:cNvPr id="123" name="Google Shape;123;p20"/>
          <p:cNvPicPr preferRelativeResize="0"/>
          <p:nvPr/>
        </p:nvPicPr>
        <p:blipFill rotWithShape="1">
          <a:blip r:embed="rId4">
            <a:alphaModFix/>
          </a:blip>
          <a:srcRect b="0" l="4370" r="0" t="0"/>
          <a:stretch/>
        </p:blipFill>
        <p:spPr>
          <a:xfrm>
            <a:off x="4392950" y="1557825"/>
            <a:ext cx="4335924" cy="321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Course</a:t>
            </a:r>
            <a:endParaRPr/>
          </a:p>
        </p:txBody>
      </p:sp>
      <p:pic>
        <p:nvPicPr>
          <p:cNvPr id="129" name="Google Shape;129;p21"/>
          <p:cNvPicPr preferRelativeResize="0"/>
          <p:nvPr/>
        </p:nvPicPr>
        <p:blipFill rotWithShape="1">
          <a:blip r:embed="rId3">
            <a:alphaModFix/>
          </a:blip>
          <a:srcRect b="0" l="0" r="50000" t="0"/>
          <a:stretch/>
        </p:blipFill>
        <p:spPr>
          <a:xfrm>
            <a:off x="191850" y="1318850"/>
            <a:ext cx="8760285" cy="1401626"/>
          </a:xfrm>
          <a:prstGeom prst="rect">
            <a:avLst/>
          </a:prstGeom>
          <a:noFill/>
          <a:ln>
            <a:noFill/>
          </a:ln>
        </p:spPr>
      </p:pic>
      <p:pic>
        <p:nvPicPr>
          <p:cNvPr id="130" name="Google Shape;130;p21"/>
          <p:cNvPicPr preferRelativeResize="0"/>
          <p:nvPr/>
        </p:nvPicPr>
        <p:blipFill rotWithShape="1">
          <a:blip r:embed="rId3">
            <a:alphaModFix/>
          </a:blip>
          <a:srcRect b="0" l="50000" r="0" t="0"/>
          <a:stretch/>
        </p:blipFill>
        <p:spPr>
          <a:xfrm>
            <a:off x="191850" y="2797825"/>
            <a:ext cx="8760285" cy="1401626"/>
          </a:xfrm>
          <a:prstGeom prst="rect">
            <a:avLst/>
          </a:prstGeom>
          <a:noFill/>
          <a:ln>
            <a:noFill/>
          </a:ln>
        </p:spPr>
      </p:pic>
      <p:sp>
        <p:nvSpPr>
          <p:cNvPr id="131" name="Google Shape;131;p21"/>
          <p:cNvSpPr txBox="1"/>
          <p:nvPr/>
        </p:nvSpPr>
        <p:spPr>
          <a:xfrm rot="5400000">
            <a:off x="805725" y="1938028"/>
            <a:ext cx="830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imes New Roman"/>
                <a:ea typeface="Times New Roman"/>
                <a:cs typeface="Times New Roman"/>
                <a:sym typeface="Times New Roman"/>
              </a:rPr>
              <a:t>START</a:t>
            </a:r>
            <a:endParaRPr>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